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8"/>
  </p:notesMasterIdLst>
  <p:sldIdLst>
    <p:sldId id="269" r:id="rId2"/>
    <p:sldId id="270" r:id="rId3"/>
    <p:sldId id="258" r:id="rId4"/>
    <p:sldId id="278" r:id="rId5"/>
    <p:sldId id="271" r:id="rId6"/>
    <p:sldId id="283" r:id="rId7"/>
    <p:sldId id="282" r:id="rId8"/>
    <p:sldId id="285" r:id="rId9"/>
    <p:sldId id="263" r:id="rId10"/>
    <p:sldId id="279" r:id="rId11"/>
    <p:sldId id="274" r:id="rId12"/>
    <p:sldId id="275" r:id="rId13"/>
    <p:sldId id="276" r:id="rId14"/>
    <p:sldId id="280" r:id="rId15"/>
    <p:sldId id="265" r:id="rId16"/>
    <p:sldId id="277" r:id="rId1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515" autoAdjust="0"/>
  </p:normalViewPr>
  <p:slideViewPr>
    <p:cSldViewPr snapToGrid="0">
      <p:cViewPr varScale="1">
        <p:scale>
          <a:sx n="67" d="100"/>
          <a:sy n="67" d="100"/>
        </p:scale>
        <p:origin x="5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28BB1C9-DE87-4420-803C-37B989DE05FF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3AB705-4EE2-4A38-9D7F-AAE1611DC0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64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64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Download EXE, and goes through install</a:t>
            </a:r>
            <a:r>
              <a:rPr lang="en-GB" baseline="0" dirty="0" smtClean="0"/>
              <a:t> which </a:t>
            </a:r>
            <a:r>
              <a:rPr lang="en-GB" dirty="0" smtClean="0"/>
              <a:t>will enable</a:t>
            </a:r>
            <a:r>
              <a:rPr lang="en-GB" baseline="0" dirty="0" smtClean="0"/>
              <a:t> Hyper-V – for Windows 10 Pro.</a:t>
            </a:r>
          </a:p>
          <a:p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Also need virtualization enabled in BIOS. Can be checked in Task Manager, Processor tab.</a:t>
            </a:r>
          </a:p>
          <a:p>
            <a:endParaRPr lang="en-GB" baseline="0" dirty="0" smtClean="0"/>
          </a:p>
          <a:p>
            <a:r>
              <a:rPr lang="en-GB" baseline="0" dirty="0" smtClean="0"/>
              <a:t>Windows 7, 8 or 10 Home there is Docker Toolbox but legacy product.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492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demo will feature</a:t>
            </a:r>
            <a:r>
              <a:rPr lang="en-GB" baseline="0" dirty="0" smtClean="0"/>
              <a:t> the Docker hub, basic Docker commands and running first container.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Docker</a:t>
            </a:r>
            <a:r>
              <a:rPr lang="en-GB" baseline="0" dirty="0" smtClean="0"/>
              <a:t> store is the new iteration of the Docker hub but aimed more at official and commercial images.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Talk about naming conventions and tags – </a:t>
            </a:r>
            <a:r>
              <a:rPr lang="en-GB" baseline="0" dirty="0" err="1" smtClean="0"/>
              <a:t>ie</a:t>
            </a:r>
            <a:r>
              <a:rPr lang="en-GB" baseline="0" dirty="0" smtClean="0"/>
              <a:t>. No tag = latest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914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Show multistage builds (if</a:t>
            </a:r>
            <a:r>
              <a:rPr lang="en-GB" baseline="0" dirty="0" smtClean="0"/>
              <a:t> got time).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This</a:t>
            </a:r>
            <a:r>
              <a:rPr lang="en-GB" baseline="0" dirty="0" smtClean="0"/>
              <a:t> </a:t>
            </a:r>
            <a:r>
              <a:rPr lang="en-GB" baseline="0" dirty="0" smtClean="0"/>
              <a:t>demo will build your source within a Docker container, save that container as a image with built </a:t>
            </a:r>
            <a:r>
              <a:rPr lang="en-GB" baseline="0" dirty="0" err="1" smtClean="0"/>
              <a:t>artifacts</a:t>
            </a:r>
            <a:r>
              <a:rPr lang="en-GB" baseline="0" dirty="0" smtClean="0"/>
              <a:t> then create a running container from that image. Also link that image up with a database container as well using compose file.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809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Cloudflare was founded in 2009</a:t>
            </a:r>
            <a:r>
              <a:rPr lang="en-GB" baseline="0" dirty="0" smtClean="0"/>
              <a:t> and is in 150+ data centres. Offers CDN, DDoS, DNS, Web Security, Web Optimisation and other features.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This demo will use Cloudflare Argo</a:t>
            </a:r>
            <a:r>
              <a:rPr lang="en-GB" baseline="0" dirty="0" smtClean="0"/>
              <a:t> Tunnels to expose our local development environment.</a:t>
            </a:r>
            <a:br>
              <a:rPr lang="en-GB" baseline="0" dirty="0" smtClean="0"/>
            </a:br>
            <a:r>
              <a:rPr lang="en-GB" baseline="0" dirty="0" smtClean="0"/>
              <a:t/>
            </a:r>
            <a:br>
              <a:rPr lang="en-GB" baseline="0" dirty="0" smtClean="0"/>
            </a:br>
            <a:r>
              <a:rPr lang="en-GB" baseline="0" dirty="0" smtClean="0"/>
              <a:t>Similar to </a:t>
            </a:r>
            <a:r>
              <a:rPr lang="en-GB" dirty="0" err="1" smtClean="0"/>
              <a:t>Ngrok</a:t>
            </a:r>
            <a:r>
              <a:rPr lang="en-GB" dirty="0" smtClean="0"/>
              <a:t> but with Cloudflare you get their added CDN</a:t>
            </a:r>
            <a:r>
              <a:rPr lang="en-GB" baseline="0" dirty="0" smtClean="0"/>
              <a:t> and security capabilities.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89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07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054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72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4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Fast paced</a:t>
            </a:r>
            <a:r>
              <a:rPr lang="en-GB" baseline="0" dirty="0" smtClean="0"/>
              <a:t> session for beginners, mostly using CLI.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510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Basically</a:t>
            </a:r>
            <a:r>
              <a:rPr lang="en-US" baseline="0" dirty="0" smtClean="0"/>
              <a:t> just a way of packaging an application and dependencies.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Containers are a running instance of an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72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Initially released 2013 with first production release in </a:t>
            </a:r>
            <a:r>
              <a:rPr lang="en-US" dirty="0" smtClean="0"/>
              <a:t>2014</a:t>
            </a:r>
            <a:r>
              <a:rPr lang="en-US" baseline="0" dirty="0" smtClean="0"/>
              <a:t> for Linux.</a:t>
            </a:r>
            <a:endParaRPr lang="en-US" dirty="0"/>
          </a:p>
          <a:p>
            <a:endParaRPr lang="en-US" dirty="0"/>
          </a:p>
          <a:p>
            <a:r>
              <a:rPr lang="en-US" dirty="0"/>
              <a:t>A tool that can package an application and its dependencies in a virtual container that can run on any </a:t>
            </a:r>
            <a:r>
              <a:rPr lang="en-US" dirty="0" smtClean="0"/>
              <a:t>Linux,</a:t>
            </a:r>
            <a:r>
              <a:rPr lang="en-US" baseline="0" dirty="0" smtClean="0"/>
              <a:t> </a:t>
            </a:r>
            <a:r>
              <a:rPr lang="en-US" dirty="0" smtClean="0"/>
              <a:t>Windows and MAC OS</a:t>
            </a:r>
            <a:r>
              <a:rPr lang="en-US" dirty="0" smtClean="0"/>
              <a:t>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Cool</a:t>
            </a:r>
            <a:r>
              <a:rPr lang="en-US" baseline="0" dirty="0" smtClean="0"/>
              <a:t> features coming out all the time, such as running Linux and Windows images as the same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915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/>
              <a:t>Containers, in general, can help reduce deployment issues as use same images in all environments.</a:t>
            </a:r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dirty="0"/>
              <a:t>Help to reduce human single point of failure, as only some people know how to get an application to work.</a:t>
            </a:r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dirty="0"/>
              <a:t>Only difference is injecting configuration.</a:t>
            </a:r>
          </a:p>
          <a:p>
            <a:endParaRPr lang="en-GB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23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/>
              <a:t>Snowflakes kill so Docker enforces Configuration As Code as it’s all defined in the Docker file.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Containers are NOT pets. Shoot them when they misbehave! Hell, even for fun!</a:t>
            </a:r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dirty="0" smtClean="0"/>
              <a:t>Chaos monkey from Netflix, randomly kills containers</a:t>
            </a:r>
            <a:r>
              <a:rPr lang="en-US" baseline="0" dirty="0" smtClean="0"/>
              <a:t> to replicate real life events and make sure services are fault tolerant.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79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Advantages of containers are, lightweight footprint, faster start up and more reliable as covered in previous slides. </a:t>
            </a:r>
          </a:p>
          <a:p>
            <a:endParaRPr lang="en-GB" baseline="0" dirty="0" smtClean="0"/>
          </a:p>
          <a:p>
            <a:r>
              <a:rPr lang="en-GB" baseline="0" dirty="0" smtClean="0"/>
              <a:t>Containers are not VMs.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90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host could be a physical or virtual machine</a:t>
            </a:r>
            <a:r>
              <a:rPr lang="en-GB" baseline="0" dirty="0" smtClean="0"/>
              <a:t> running the Docker engine</a:t>
            </a:r>
            <a:r>
              <a:rPr lang="en-GB" baseline="0" dirty="0" smtClean="0"/>
              <a:t>.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Hyper-v</a:t>
            </a:r>
            <a:r>
              <a:rPr lang="en-GB" baseline="0" dirty="0" smtClean="0"/>
              <a:t> are most secure due to another kernel.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237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929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472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516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458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3EB646D-2F9B-4B18-B31C-DA13B0C31BA2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GB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356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248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033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809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913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212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09/05/2018</a:t>
            </a:fld>
            <a:endParaRPr lang="en-GB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05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3EB646D-2F9B-4B18-B31C-DA13B0C31BA2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5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tiff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for-windows/install/#start-docker-for-window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docker.com/engine/reference/ru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s.cloudflare.com/argo-tunnel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cker/communitytools-image2docker-win" TargetMode="External"/><Relationship Id="rId3" Type="http://schemas.openxmlformats.org/officeDocument/2006/relationships/hyperlink" Target="https://docs.docker.com/" TargetMode="External"/><Relationship Id="rId7" Type="http://schemas.openxmlformats.org/officeDocument/2006/relationships/hyperlink" Target="https://marketplace.visualstudio.com/items?itemName=ms-vscs-rm.dock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arketplace.visualstudio.com/items?itemName=PeterJausovec.vscode-docker" TargetMode="External"/><Relationship Id="rId5" Type="http://schemas.openxmlformats.org/officeDocument/2006/relationships/hyperlink" Target="https://dockercon.docker.com/" TargetMode="External"/><Relationship Id="rId10" Type="http://schemas.openxmlformats.org/officeDocument/2006/relationships/hyperlink" Target="https://www.microsoft.com/en-gb/cloud-platform/windows-server-pricing" TargetMode="External"/><Relationship Id="rId4" Type="http://schemas.openxmlformats.org/officeDocument/2006/relationships/hyperlink" Target="https://docs.docker.com/docker-for-windows/install/" TargetMode="External"/><Relationship Id="rId9" Type="http://schemas.openxmlformats.org/officeDocument/2006/relationships/hyperlink" Target="https://github.com/StefanScherer/dockerfiles-window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hropshireDev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ker_(software)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00801" y="822325"/>
            <a:ext cx="5149596" cy="4846228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661" y="1054100"/>
            <a:ext cx="4382677" cy="4382677"/>
          </a:xfrm>
          <a:prstGeom prst="rect">
            <a:avLst/>
          </a:prstGeom>
        </p:spPr>
      </p:pic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1604" y="5756954"/>
            <a:ext cx="109087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9" name="Oval 18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3220" y="1054100"/>
            <a:ext cx="4615180" cy="3736099"/>
          </a:xfrm>
        </p:spPr>
        <p:txBody>
          <a:bodyPr anchor="ctr">
            <a:normAutofit fontScale="90000"/>
          </a:bodyPr>
          <a:lstStyle/>
          <a:p>
            <a:r>
              <a:rPr lang="en-US" sz="8000" dirty="0"/>
              <a:t>Docker </a:t>
            </a:r>
            <a:r>
              <a:rPr lang="en-US" sz="8000" dirty="0" smtClean="0"/>
              <a:t>On Windows 101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13220" y="4790199"/>
            <a:ext cx="4615180" cy="668769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Ashley Poole</a:t>
            </a:r>
            <a:endParaRPr lang="en-US" sz="2000" dirty="0">
              <a:solidFill>
                <a:srgbClr val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799016" y="5926744"/>
            <a:ext cx="2590919" cy="378449"/>
            <a:chOff x="4799016" y="5952622"/>
            <a:chExt cx="2590919" cy="3784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9016" y="5952622"/>
              <a:ext cx="451374" cy="36712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58481" y="5961739"/>
              <a:ext cx="203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@</a:t>
              </a:r>
              <a:r>
                <a:rPr lang="en-US" dirty="0" err="1" smtClean="0"/>
                <a:t>AshleyPooleUK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664310" y="6336359"/>
            <a:ext cx="5956732" cy="450000"/>
            <a:chOff x="4800390" y="6411739"/>
            <a:chExt cx="5956732" cy="450000"/>
          </a:xfrm>
        </p:grpSpPr>
        <p:pic>
          <p:nvPicPr>
            <p:cNvPr id="1026" name="Picture 2" descr="Image result for github logo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390" y="6411739"/>
              <a:ext cx="450000" cy="45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385074" y="6455173"/>
              <a:ext cx="537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github.com/</a:t>
              </a:r>
              <a:r>
                <a:rPr lang="en-US" dirty="0" err="1"/>
                <a:t>AshleyPoole</a:t>
              </a:r>
              <a:r>
                <a:rPr lang="en-US" dirty="0"/>
                <a:t>/DockerForWindows101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40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38210" y="2125598"/>
            <a:ext cx="3463290" cy="1954912"/>
          </a:xfrm>
        </p:spPr>
        <p:txBody>
          <a:bodyPr anchor="ctr">
            <a:normAutofit/>
          </a:bodyPr>
          <a:lstStyle/>
          <a:p>
            <a:pPr algn="ctr"/>
            <a:r>
              <a:rPr lang="en-GB" dirty="0" smtClean="0"/>
              <a:t>INSTALLING DOCKER ON WINDOWS </a:t>
            </a:r>
            <a:r>
              <a:rPr lang="en-GB" sz="4200" dirty="0" smtClean="0"/>
              <a:t>10</a:t>
            </a:r>
            <a:endParaRPr lang="en-GB" sz="4200" dirty="0"/>
          </a:p>
        </p:txBody>
      </p:sp>
      <p:sp>
        <p:nvSpPr>
          <p:cNvPr id="7" name="Rectangle 6"/>
          <p:cNvSpPr/>
          <p:nvPr/>
        </p:nvSpPr>
        <p:spPr>
          <a:xfrm>
            <a:off x="321013" y="6374329"/>
            <a:ext cx="8549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hlinkClick r:id="rId3"/>
              </a:rPr>
              <a:t>https://docs.docker.com/docker-for-windows/install/#start-docker-for-windows</a:t>
            </a:r>
            <a:endParaRPr lang="en-GB" sz="1600" dirty="0"/>
          </a:p>
        </p:txBody>
      </p:sp>
      <p:pic>
        <p:nvPicPr>
          <p:cNvPr id="1026" name="Picture 2" descr="Startup informati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400" y="118673"/>
            <a:ext cx="3172732" cy="614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99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67127" y="1225296"/>
            <a:ext cx="9051207" cy="3520440"/>
          </a:xfrm>
        </p:spPr>
        <p:txBody>
          <a:bodyPr/>
          <a:lstStyle/>
          <a:p>
            <a:r>
              <a:rPr lang="en-GB" dirty="0" smtClean="0"/>
              <a:t>Demo 1</a:t>
            </a:r>
            <a:br>
              <a:rPr lang="en-GB" dirty="0" smtClean="0"/>
            </a:br>
            <a:r>
              <a:rPr lang="en-GB" sz="4400" dirty="0" smtClean="0"/>
              <a:t>Docker Basics &amp; Docker Hub</a:t>
            </a:r>
            <a:endParaRPr lang="en-GB" sz="6600" dirty="0"/>
          </a:p>
        </p:txBody>
      </p:sp>
      <p:grpSp>
        <p:nvGrpSpPr>
          <p:cNvPr id="3" name="Group 2"/>
          <p:cNvGrpSpPr/>
          <p:nvPr/>
        </p:nvGrpSpPr>
        <p:grpSpPr>
          <a:xfrm>
            <a:off x="4265632" y="5652046"/>
            <a:ext cx="3253996" cy="523220"/>
            <a:chOff x="5619253" y="3608542"/>
            <a:chExt cx="3253996" cy="5232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9253" y="3686591"/>
              <a:ext cx="451374" cy="36712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071713" y="3608542"/>
              <a:ext cx="2801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@</a:t>
              </a:r>
              <a:r>
                <a:rPr lang="en-US" sz="2800" dirty="0" err="1" smtClean="0"/>
                <a:t>AshleyPooleUK</a:t>
              </a:r>
              <a:endParaRPr lang="en-US" sz="2000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3491956" y="6310465"/>
            <a:ext cx="5299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https://docs.docker.com/engine/reference/run/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40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67127" y="1225296"/>
            <a:ext cx="9051207" cy="3520440"/>
          </a:xfrm>
        </p:spPr>
        <p:txBody>
          <a:bodyPr/>
          <a:lstStyle/>
          <a:p>
            <a:r>
              <a:rPr lang="en-GB" dirty="0" smtClean="0"/>
              <a:t>Demo 2</a:t>
            </a:r>
            <a:br>
              <a:rPr lang="en-GB" dirty="0" smtClean="0"/>
            </a:br>
            <a:r>
              <a:rPr lang="en-GB" sz="4400" dirty="0" smtClean="0"/>
              <a:t>Packaging your .NET Core application into a container</a:t>
            </a:r>
            <a:endParaRPr lang="en-GB" sz="6600" dirty="0"/>
          </a:p>
        </p:txBody>
      </p:sp>
      <p:grpSp>
        <p:nvGrpSpPr>
          <p:cNvPr id="5" name="Group 4"/>
          <p:cNvGrpSpPr/>
          <p:nvPr/>
        </p:nvGrpSpPr>
        <p:grpSpPr>
          <a:xfrm>
            <a:off x="4288492" y="5880646"/>
            <a:ext cx="3253996" cy="523220"/>
            <a:chOff x="5619253" y="3608542"/>
            <a:chExt cx="3253996" cy="5232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9253" y="3686591"/>
              <a:ext cx="451374" cy="36712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71713" y="3608542"/>
              <a:ext cx="2801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@</a:t>
              </a:r>
              <a:r>
                <a:rPr lang="en-US" sz="2800" dirty="0" err="1" smtClean="0"/>
                <a:t>AshleyPooleUK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5507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67127" y="1225296"/>
            <a:ext cx="9051207" cy="3520440"/>
          </a:xfrm>
        </p:spPr>
        <p:txBody>
          <a:bodyPr/>
          <a:lstStyle/>
          <a:p>
            <a:r>
              <a:rPr lang="en-GB" dirty="0" smtClean="0"/>
              <a:t>Demo 3</a:t>
            </a:r>
            <a:br>
              <a:rPr lang="en-GB" dirty="0" smtClean="0"/>
            </a:br>
            <a:r>
              <a:rPr lang="en-GB" sz="4400" dirty="0" smtClean="0"/>
              <a:t>Exposing your Docker containers using Cloudflare Argo Tunnels</a:t>
            </a:r>
            <a:endParaRPr lang="en-GB" sz="6600" dirty="0"/>
          </a:p>
        </p:txBody>
      </p:sp>
      <p:pic>
        <p:nvPicPr>
          <p:cNvPr id="2050" name="Picture 2" descr="Image result for cloudfl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98" y="5009874"/>
            <a:ext cx="5038860" cy="171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6357953"/>
            <a:ext cx="58128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linkClick r:id="rId4"/>
              </a:rPr>
              <a:t>https://developers.cloudflare.com/argo-tunnel/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972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CONSIDERATIONS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Logging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Monitoring</a:t>
            </a:r>
          </a:p>
          <a:p>
            <a:pPr>
              <a:lnSpc>
                <a:spcPct val="150000"/>
              </a:lnSpc>
            </a:pPr>
            <a:r>
              <a:rPr lang="en-GB" dirty="0"/>
              <a:t>Deployment </a:t>
            </a:r>
            <a:r>
              <a:rPr lang="en-GB" dirty="0" smtClean="0"/>
              <a:t>strategy</a:t>
            </a:r>
          </a:p>
          <a:p>
            <a:pPr>
              <a:lnSpc>
                <a:spcPct val="150000"/>
              </a:lnSpc>
            </a:pPr>
            <a:r>
              <a:rPr lang="en-GB" dirty="0"/>
              <a:t>Clustering - Docker Swarm / Kubernetes / </a:t>
            </a:r>
            <a:r>
              <a:rPr lang="en-GB" dirty="0" err="1" smtClean="0"/>
              <a:t>Mesos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Load </a:t>
            </a:r>
            <a:r>
              <a:rPr lang="en-GB" dirty="0" smtClean="0"/>
              <a:t>balancing</a:t>
            </a:r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dirty="0" smtClean="0"/>
              <a:t>Secrets </a:t>
            </a:r>
            <a:r>
              <a:rPr lang="en-GB" dirty="0" smtClean="0"/>
              <a:t>management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7614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919472" cy="397764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2400" dirty="0">
                <a:hlinkClick r:id="rId3"/>
              </a:rPr>
              <a:t>Docker </a:t>
            </a:r>
            <a:r>
              <a:rPr lang="en-US" sz="2400" dirty="0" smtClean="0">
                <a:hlinkClick r:id="rId3"/>
              </a:rPr>
              <a:t>documentation</a:t>
            </a:r>
            <a:endParaRPr lang="en-US" sz="2400" dirty="0"/>
          </a:p>
          <a:p>
            <a:pPr>
              <a:lnSpc>
                <a:spcPct val="160000"/>
              </a:lnSpc>
            </a:pPr>
            <a:r>
              <a:rPr lang="en-GB" sz="2400" dirty="0" smtClean="0">
                <a:hlinkClick r:id="rId4"/>
              </a:rPr>
              <a:t>Docker for Windows Install</a:t>
            </a:r>
            <a:endParaRPr lang="en-GB" sz="2400" dirty="0" smtClean="0"/>
          </a:p>
          <a:p>
            <a:pPr>
              <a:lnSpc>
                <a:spcPct val="160000"/>
              </a:lnSpc>
            </a:pPr>
            <a:r>
              <a:rPr lang="en-GB" sz="2400" dirty="0" err="1" smtClean="0">
                <a:hlinkClick r:id="rId5"/>
              </a:rPr>
              <a:t>DockerCon</a:t>
            </a:r>
            <a:r>
              <a:rPr lang="en-GB" sz="2400" dirty="0" smtClean="0">
                <a:hlinkClick r:id="rId5"/>
              </a:rPr>
              <a:t> videos</a:t>
            </a:r>
            <a:endParaRPr lang="en-GB" sz="2400" dirty="0" smtClean="0"/>
          </a:p>
          <a:p>
            <a:pPr>
              <a:lnSpc>
                <a:spcPct val="160000"/>
              </a:lnSpc>
            </a:pPr>
            <a:r>
              <a:rPr lang="en-GB" sz="2400" dirty="0">
                <a:hlinkClick r:id="rId6"/>
              </a:rPr>
              <a:t>Docker Plugin for VS Code</a:t>
            </a:r>
            <a:endParaRPr lang="en-GB" sz="2400" dirty="0"/>
          </a:p>
          <a:p>
            <a:pPr>
              <a:lnSpc>
                <a:spcPct val="160000"/>
              </a:lnSpc>
            </a:pPr>
            <a:endParaRPr lang="en-GB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260086" cy="397764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GB" sz="2400" dirty="0" smtClean="0">
                <a:hlinkClick r:id="rId7"/>
              </a:rPr>
              <a:t>Docker Plugin for VSTS/TFS</a:t>
            </a:r>
            <a:endParaRPr lang="en-GB" sz="2400" dirty="0" smtClean="0"/>
          </a:p>
          <a:p>
            <a:pPr>
              <a:lnSpc>
                <a:spcPct val="160000"/>
              </a:lnSpc>
            </a:pPr>
            <a:r>
              <a:rPr lang="en-US" sz="2400" dirty="0" smtClean="0">
                <a:hlinkClick r:id="rId8"/>
              </a:rPr>
              <a:t>Image2Docker</a:t>
            </a:r>
            <a:endParaRPr lang="en-US" sz="2400" dirty="0"/>
          </a:p>
          <a:p>
            <a:pPr>
              <a:lnSpc>
                <a:spcPct val="160000"/>
              </a:lnSpc>
            </a:pPr>
            <a:r>
              <a:rPr lang="en-US" sz="2400" dirty="0" smtClean="0">
                <a:hlinkClick r:id="rId9"/>
              </a:rPr>
              <a:t>Stefan Scherer Windows </a:t>
            </a:r>
            <a:r>
              <a:rPr lang="en-US" sz="2400" dirty="0" err="1" smtClean="0">
                <a:hlinkClick r:id="rId9"/>
              </a:rPr>
              <a:t>Dockerfiles</a:t>
            </a:r>
            <a:endParaRPr lang="en-US" sz="2400" dirty="0"/>
          </a:p>
          <a:p>
            <a:pPr>
              <a:lnSpc>
                <a:spcPct val="160000"/>
              </a:lnSpc>
            </a:pPr>
            <a:r>
              <a:rPr lang="en-US" sz="2400" dirty="0">
                <a:hlinkClick r:id="rId10"/>
              </a:rPr>
              <a:t>Windows Server Container </a:t>
            </a:r>
            <a:r>
              <a:rPr lang="en-US" sz="2400" dirty="0" smtClean="0">
                <a:hlinkClick r:id="rId10"/>
              </a:rPr>
              <a:t>licensing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3783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2950" y="1225296"/>
            <a:ext cx="10705338" cy="3520440"/>
          </a:xfrm>
        </p:spPr>
        <p:txBody>
          <a:bodyPr>
            <a:normAutofit/>
          </a:bodyPr>
          <a:lstStyle/>
          <a:p>
            <a:pPr algn="ctr"/>
            <a:r>
              <a:rPr lang="en-GB" sz="6600" dirty="0" smtClean="0"/>
              <a:t>Thank you!</a:t>
            </a:r>
            <a:endParaRPr lang="en-GB" sz="6600" dirty="0"/>
          </a:p>
        </p:txBody>
      </p:sp>
      <p:grpSp>
        <p:nvGrpSpPr>
          <p:cNvPr id="5" name="Group 4"/>
          <p:cNvGrpSpPr/>
          <p:nvPr/>
        </p:nvGrpSpPr>
        <p:grpSpPr>
          <a:xfrm>
            <a:off x="4468621" y="3608542"/>
            <a:ext cx="3253996" cy="523220"/>
            <a:chOff x="5619253" y="3608542"/>
            <a:chExt cx="3253996" cy="5232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9253" y="3686591"/>
              <a:ext cx="451374" cy="3671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071713" y="3608542"/>
              <a:ext cx="2801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@</a:t>
              </a:r>
              <a:r>
                <a:rPr lang="en-US" sz="2800" dirty="0" err="1" smtClean="0"/>
                <a:t>AshleyPooleUK</a:t>
              </a:r>
              <a:endParaRPr lang="en-US" sz="20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166874" y="5436558"/>
            <a:ext cx="8309949" cy="523220"/>
            <a:chOff x="2652733" y="5679466"/>
            <a:chExt cx="8309949" cy="523220"/>
          </a:xfrm>
        </p:grpSpPr>
        <p:pic>
          <p:nvPicPr>
            <p:cNvPr id="10" name="Picture 2" descr="Image result for github log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733" y="5716076"/>
              <a:ext cx="450000" cy="45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3102733" y="5679466"/>
              <a:ext cx="78599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github.com/</a:t>
              </a:r>
              <a:r>
                <a:rPr lang="en-US" sz="2800" dirty="0" err="1"/>
                <a:t>AshleyPoole</a:t>
              </a:r>
              <a:r>
                <a:rPr lang="en-US" sz="2800" dirty="0"/>
                <a:t>/DockerForWindows101</a:t>
              </a:r>
              <a:endParaRPr lang="en-US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166874" y="6010600"/>
            <a:ext cx="8309949" cy="523220"/>
            <a:chOff x="2652733" y="6233412"/>
            <a:chExt cx="8309949" cy="523220"/>
          </a:xfrm>
        </p:grpSpPr>
        <p:pic>
          <p:nvPicPr>
            <p:cNvPr id="1026" name="Picture 2" descr="Image result for www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733" y="6270022"/>
              <a:ext cx="449542" cy="45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102733" y="6233412"/>
              <a:ext cx="78599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</a:t>
              </a:r>
              <a:r>
                <a:rPr lang="en-US" sz="2800" dirty="0" smtClean="0"/>
                <a:t>shleypoole.co.uk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934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653157" y="2854351"/>
            <a:ext cx="3200400" cy="682953"/>
          </a:xfrm>
        </p:spPr>
        <p:txBody>
          <a:bodyPr/>
          <a:lstStyle/>
          <a:p>
            <a:pPr algn="ctr"/>
            <a:r>
              <a:rPr lang="en-US" sz="3600" dirty="0" smtClean="0"/>
              <a:t>BIO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sz="2800" dirty="0" smtClean="0"/>
              <a:t>- Senior Software Developer</a:t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- Site Reliability Engineering Advocate</a:t>
            </a:r>
            <a:br>
              <a:rPr lang="en-US" sz="2800" dirty="0" smtClean="0"/>
            </a:br>
            <a:endParaRPr lang="en-US" sz="28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sz="28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sz="2800" dirty="0" smtClean="0"/>
              <a:t>- </a:t>
            </a:r>
            <a:r>
              <a:rPr lang="en-GB" sz="2800" dirty="0" smtClean="0"/>
              <a:t>Co-organiser</a:t>
            </a:r>
            <a:r>
              <a:rPr lang="en-US" sz="2800" dirty="0" smtClean="0"/>
              <a:t> of </a:t>
            </a:r>
            <a:r>
              <a:rPr lang="en-US" sz="2800" dirty="0" smtClean="0">
                <a:hlinkClick r:id="rId3"/>
              </a:rPr>
              <a:t>@</a:t>
            </a:r>
            <a:r>
              <a:rPr lang="en-US" sz="2800" dirty="0" err="1" smtClean="0">
                <a:hlinkClick r:id="rId3"/>
              </a:rPr>
              <a:t>ShropshireDevs</a:t>
            </a:r>
            <a:r>
              <a:rPr lang="en-US" sz="2800" dirty="0" smtClean="0"/>
              <a:t> </a:t>
            </a:r>
            <a:r>
              <a:rPr lang="en-US" sz="2800" dirty="0" smtClean="0"/>
              <a:t>user group (</a:t>
            </a:r>
            <a:r>
              <a:rPr lang="en-US" sz="2800" dirty="0" err="1" smtClean="0"/>
              <a:t>Shropshire</a:t>
            </a:r>
            <a:r>
              <a:rPr lang="en-US" sz="2800" dirty="0" smtClean="0"/>
              <a:t>, </a:t>
            </a:r>
            <a:r>
              <a:rPr lang="en-US" sz="2800" dirty="0" smtClean="0"/>
              <a:t>UK)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087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SESSION AIM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7" y="2121408"/>
            <a:ext cx="10222129" cy="40507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2800" dirty="0" smtClean="0"/>
              <a:t>Understand what is Docker and why you’d want to use it</a:t>
            </a:r>
          </a:p>
          <a:p>
            <a:pPr>
              <a:lnSpc>
                <a:spcPct val="150000"/>
              </a:lnSpc>
            </a:pPr>
            <a:r>
              <a:rPr lang="en-GB" sz="2800" dirty="0" smtClean="0"/>
              <a:t>How to get started with Docker on Windows</a:t>
            </a:r>
          </a:p>
          <a:p>
            <a:pPr>
              <a:lnSpc>
                <a:spcPct val="150000"/>
              </a:lnSpc>
            </a:pPr>
            <a:r>
              <a:rPr lang="en-GB" sz="2800" dirty="0" smtClean="0"/>
              <a:t>How to put your .NET Core MVC application into a container</a:t>
            </a:r>
          </a:p>
          <a:p>
            <a:pPr>
              <a:lnSpc>
                <a:spcPct val="150000"/>
              </a:lnSpc>
            </a:pPr>
            <a:r>
              <a:rPr lang="en-GB" sz="2800" dirty="0" smtClean="0"/>
              <a:t>How to expose </a:t>
            </a:r>
            <a:r>
              <a:rPr lang="en-GB" sz="2800" dirty="0"/>
              <a:t>your containerised </a:t>
            </a:r>
            <a:r>
              <a:rPr lang="en-GB" sz="2800" dirty="0" smtClean="0"/>
              <a:t>application(s) with Cloudflare Argo Tunnel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8282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36604" y="2327149"/>
            <a:ext cx="3784060" cy="1737360"/>
          </a:xfrm>
        </p:spPr>
        <p:txBody>
          <a:bodyPr anchor="t">
            <a:noAutofit/>
          </a:bodyPr>
          <a:lstStyle/>
          <a:p>
            <a:pPr algn="ctr"/>
            <a:r>
              <a:rPr lang="en-US" sz="3600" dirty="0" smtClean="0"/>
              <a:t>WHAT </a:t>
            </a:r>
            <a:br>
              <a:rPr lang="en-US" sz="3600" dirty="0" smtClean="0"/>
            </a:br>
            <a:r>
              <a:rPr lang="en-US" sz="3600" dirty="0" smtClean="0"/>
              <a:t>ARE CONTAINERS?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3200" dirty="0" smtClean="0"/>
              <a:t>“</a:t>
            </a:r>
            <a:r>
              <a:rPr lang="en-US" sz="2800" dirty="0" smtClean="0"/>
              <a:t>Containers </a:t>
            </a:r>
            <a:r>
              <a:rPr lang="en-US" sz="2800" dirty="0"/>
              <a:t>wrap up a piece of software in a complete filesystem that contains everything it needs to run: code, runtime, system tools, system </a:t>
            </a:r>
            <a:r>
              <a:rPr lang="en-US" sz="2800" dirty="0" smtClean="0"/>
              <a:t>libraries.</a:t>
            </a:r>
            <a:r>
              <a:rPr lang="en-US" sz="3200" dirty="0" smtClean="0"/>
              <a:t>”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1493244" y="6290406"/>
            <a:ext cx="5401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</a:t>
            </a:r>
            <a:r>
              <a:rPr lang="en-US" dirty="0" err="1" smtClean="0">
                <a:hlinkClick r:id="rId3"/>
              </a:rPr>
              <a:t>en.wikipedia.org</a:t>
            </a:r>
            <a:r>
              <a:rPr lang="en-US" dirty="0" smtClean="0">
                <a:hlinkClick r:id="rId3"/>
              </a:rPr>
              <a:t>/wiki/Docker_(software)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08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698" y="440635"/>
            <a:ext cx="7334250" cy="57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787363" y="6174686"/>
            <a:ext cx="2590919" cy="378449"/>
            <a:chOff x="4799016" y="5952622"/>
            <a:chExt cx="2590919" cy="3784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9016" y="5952622"/>
              <a:ext cx="451374" cy="36712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358481" y="5961739"/>
              <a:ext cx="203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@</a:t>
              </a:r>
              <a:r>
                <a:rPr lang="en-US" dirty="0" err="1" smtClean="0"/>
                <a:t>AshleyPooleUK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403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36604" y="2327149"/>
            <a:ext cx="3784060" cy="1737360"/>
          </a:xfrm>
        </p:spPr>
        <p:txBody>
          <a:bodyPr anchor="t">
            <a:noAutofit/>
          </a:bodyPr>
          <a:lstStyle/>
          <a:p>
            <a:pPr algn="ctr"/>
            <a:r>
              <a:rPr lang="en-US" sz="3600" dirty="0" smtClean="0"/>
              <a:t>HOW CAN CONTAINERS AND  DOCKER HELP?</a:t>
            </a:r>
            <a:endParaRPr lang="en-US" sz="3600" dirty="0"/>
          </a:p>
        </p:txBody>
      </p:sp>
      <p:pic>
        <p:nvPicPr>
          <p:cNvPr id="7" name="Picture 2" descr="Disaster Girl - WORKED ON MY MACHINE OPS PROBLEM N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43" y="990467"/>
            <a:ext cx="6557459" cy="49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69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36604" y="2327149"/>
            <a:ext cx="3784060" cy="1737360"/>
          </a:xfrm>
        </p:spPr>
        <p:txBody>
          <a:bodyPr anchor="t">
            <a:noAutofit/>
          </a:bodyPr>
          <a:lstStyle/>
          <a:p>
            <a:pPr algn="ctr"/>
            <a:r>
              <a:rPr lang="en-US" sz="3600" dirty="0" smtClean="0"/>
              <a:t>MINDSET CHANGES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13944" y="1090026"/>
            <a:ext cx="7684007" cy="480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pPr algn="ctr"/>
            <a:r>
              <a:rPr lang="en-US" sz="3600" dirty="0" smtClean="0"/>
              <a:t>VIRTUAL MACHINES VS CONTAINERS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88" y="1086833"/>
            <a:ext cx="9356218" cy="5584492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6" name="Rectangle 5"/>
          <p:cNvSpPr/>
          <p:nvPr/>
        </p:nvSpPr>
        <p:spPr>
          <a:xfrm>
            <a:off x="0" y="6625605"/>
            <a:ext cx="122997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Image credit </a:t>
            </a:r>
            <a:r>
              <a:rPr lang="en-GB" sz="1200" dirty="0" smtClean="0"/>
              <a:t>– docker.com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6547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hyper v vs windows contain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247" y="114300"/>
            <a:ext cx="9639300" cy="626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625605"/>
            <a:ext cx="122997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Image credit </a:t>
            </a:r>
            <a:r>
              <a:rPr lang="en-GB" sz="1200" dirty="0" smtClean="0"/>
              <a:t>– docker.com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5629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14978</TotalTime>
  <Words>509</Words>
  <Application>Microsoft Office PowerPoint</Application>
  <PresentationFormat>Widescreen</PresentationFormat>
  <Paragraphs>101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Georgia</vt:lpstr>
      <vt:lpstr>Rockwell Extra Bold</vt:lpstr>
      <vt:lpstr>Trebuchet MS</vt:lpstr>
      <vt:lpstr>Wingdings</vt:lpstr>
      <vt:lpstr>Wood Type</vt:lpstr>
      <vt:lpstr>Docker On Windows 101</vt:lpstr>
      <vt:lpstr>BIO</vt:lpstr>
      <vt:lpstr>SESSION AIM</vt:lpstr>
      <vt:lpstr>WHAT  ARE CONTAINERS?</vt:lpstr>
      <vt:lpstr>PowerPoint Presentation</vt:lpstr>
      <vt:lpstr>HOW CAN CONTAINERS AND  DOCKER HELP?</vt:lpstr>
      <vt:lpstr>MINDSET CHANGES</vt:lpstr>
      <vt:lpstr>VIRTUAL MACHINES VS CONTAINERS</vt:lpstr>
      <vt:lpstr>PowerPoint Presentation</vt:lpstr>
      <vt:lpstr>INSTALLING DOCKER ON WINDOWS 10</vt:lpstr>
      <vt:lpstr>Demo 1 Docker Basics &amp; Docker Hub</vt:lpstr>
      <vt:lpstr>Demo 2 Packaging your .NET Core application into a container</vt:lpstr>
      <vt:lpstr>Demo 3 Exposing your Docker containers using Cloudflare Argo Tunnels</vt:lpstr>
      <vt:lpstr>CONSIDERATIONS</vt:lpstr>
      <vt:lpstr>RESOURCES</vt:lpstr>
      <vt:lpstr>Thank you!</vt:lpstr>
    </vt:vector>
  </TitlesOfParts>
  <Company>Protolabs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on Windows 101</dc:title>
  <dc:creator>Ashley Poole</dc:creator>
  <cp:lastModifiedBy>Ashley Poole</cp:lastModifiedBy>
  <cp:revision>69</cp:revision>
  <cp:lastPrinted>2018-05-08T13:23:13Z</cp:lastPrinted>
  <dcterms:created xsi:type="dcterms:W3CDTF">2018-01-31T17:48:09Z</dcterms:created>
  <dcterms:modified xsi:type="dcterms:W3CDTF">2018-05-09T20:50:35Z</dcterms:modified>
</cp:coreProperties>
</file>